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6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deaf8cc5cd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7" name="Google Shape;57;gdeaf8cc5cd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dbbb14cae9_0_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6" name="Google Shape;136;gdbbb14cae9_0_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deaf8cc5cd_0_3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4" name="Google Shape;144;gdeaf8cc5cd_0_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dbbb14cae9_1_3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6" name="Google Shape;156;gdbbb14cae9_1_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dbbb14cae9_1_5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8" name="Google Shape;168;gdbbb14cae9_1_5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dbbb14cae9_1_8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1" name="Google Shape;181;gdbbb14cae9_1_8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deaf8cc5cd_0_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3" name="Google Shape;63;gdeaf8cc5cd_0_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deaf8cc5cd_0_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3" name="Google Shape;73;gdeaf8cc5cd_0_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deaf8cc5cd_0_2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2" name="Google Shape;82;gdeaf8cc5cd_0_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dbbb14cae9_0_9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2" name="Google Shape;92;gdbbb14cae9_0_9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dbbb14cae9_1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5" name="Google Shape;105;gdbbb14cae9_1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dbbb14cae9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3" name="Google Shape;113;gdbbb14cae9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dbbb14cae9_1_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1" name="Google Shape;121;gdbbb14cae9_1_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dbbb14cae9_0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8" name="Google Shape;128;gdbbb14cae9_0_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>
  <p:cSld name="1_Title Slide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bg>
      <p:bgPr>
        <a:solidFill>
          <a:schemeClr val="accent4"/>
        </a:solidFill>
      </p:bgPr>
    </p:bg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4"/>
          <p:cNvSpPr/>
          <p:nvPr>
            <p:ph idx="2" type="pic"/>
          </p:nvPr>
        </p:nvSpPr>
        <p:spPr>
          <a:xfrm>
            <a:off x="0" y="929640"/>
            <a:ext cx="91440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Title Slide">
  <p:cSld name="4_Title Slid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theme" Target="../theme/theme2.xml"/><Relationship Id="rId1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Relationship Id="rId4" Type="http://schemas.openxmlformats.org/officeDocument/2006/relationships/image" Target="../media/image16.png"/><Relationship Id="rId5" Type="http://schemas.openxmlformats.org/officeDocument/2006/relationships/image" Target="../media/image1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15.png"/><Relationship Id="rId6" Type="http://schemas.openxmlformats.org/officeDocument/2006/relationships/image" Target="../media/image21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15.png"/><Relationship Id="rId6" Type="http://schemas.openxmlformats.org/officeDocument/2006/relationships/image" Target="../media/image19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14.jpg"/><Relationship Id="rId6" Type="http://schemas.openxmlformats.org/officeDocument/2006/relationships/image" Target="../media/image15.png"/><Relationship Id="rId7" Type="http://schemas.openxmlformats.org/officeDocument/2006/relationships/image" Target="../media/image17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15.png"/><Relationship Id="rId6" Type="http://schemas.openxmlformats.org/officeDocument/2006/relationships/image" Target="../media/image20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g"/><Relationship Id="rId4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1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8.png"/><Relationship Id="rId5" Type="http://schemas.openxmlformats.org/officeDocument/2006/relationships/image" Target="../media/image9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gif"/><Relationship Id="rId4" Type="http://schemas.openxmlformats.org/officeDocument/2006/relationships/image" Target="../media/image6.png"/><Relationship Id="rId5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jpg"/><Relationship Id="rId4" Type="http://schemas.openxmlformats.org/officeDocument/2006/relationships/image" Target="../media/image16.png"/><Relationship Id="rId5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jpg"/><Relationship Id="rId4" Type="http://schemas.openxmlformats.org/officeDocument/2006/relationships/image" Target="../media/image6.png"/><Relationship Id="rId5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jpg"/><Relationship Id="rId4" Type="http://schemas.openxmlformats.org/officeDocument/2006/relationships/image" Target="../media/image16.png"/><Relationship Id="rId5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86249" y="1956910"/>
            <a:ext cx="4771502" cy="1229682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434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25"/>
          <p:cNvPicPr preferRelativeResize="0"/>
          <p:nvPr/>
        </p:nvPicPr>
        <p:blipFill rotWithShape="1">
          <a:blip r:embed="rId3">
            <a:alphaModFix/>
          </a:blip>
          <a:srcRect b="3312" l="7455" r="47306" t="2861"/>
          <a:stretch/>
        </p:blipFill>
        <p:spPr>
          <a:xfrm>
            <a:off x="0" y="0"/>
            <a:ext cx="4200525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5650" y="184538"/>
            <a:ext cx="1062602" cy="2738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5"/>
          <p:cNvPicPr preferRelativeResize="0"/>
          <p:nvPr/>
        </p:nvPicPr>
        <p:blipFill rotWithShape="1">
          <a:blip r:embed="rId5">
            <a:alphaModFix/>
          </a:blip>
          <a:srcRect b="6219" l="6242" r="15535" t="7513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5"/>
          <p:cNvSpPr txBox="1"/>
          <p:nvPr/>
        </p:nvSpPr>
        <p:spPr>
          <a:xfrm>
            <a:off x="4264819" y="814088"/>
            <a:ext cx="4675200" cy="38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3400">
                <a:solidFill>
                  <a:srgbClr val="FFFFFF"/>
                </a:solidFill>
                <a:highlight>
                  <a:srgbClr val="F1C232"/>
                </a:highlight>
                <a:latin typeface="Comfortaa"/>
                <a:ea typeface="Comfortaa"/>
                <a:cs typeface="Comfortaa"/>
                <a:sym typeface="Comfortaa"/>
              </a:rPr>
              <a:t>ЯКЩО Є М’ЯКІ, ОТЖЕ Є І “ТВЕРДІ”?</a:t>
            </a:r>
            <a:endParaRPr b="1" sz="3400">
              <a:solidFill>
                <a:srgbClr val="FFFFFF"/>
              </a:solidFill>
              <a:highlight>
                <a:srgbClr val="F1C232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1500">
                <a:solidFill>
                  <a:schemeClr val="dk1"/>
                </a:solidFill>
                <a:highlight>
                  <a:srgbClr val="F1C232"/>
                </a:highlight>
              </a:rPr>
              <a:t>Hard Skills</a:t>
            </a:r>
            <a:r>
              <a:rPr b="1" lang="uk" sz="1500">
                <a:solidFill>
                  <a:schemeClr val="dk1"/>
                </a:solidFill>
              </a:rPr>
              <a:t> – включають в себе технічні навички і вміння виконувати певні функціональні завдання.</a:t>
            </a:r>
            <a:endParaRPr b="1" sz="1500"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1500">
                <a:solidFill>
                  <a:schemeClr val="dk1"/>
                </a:solidFill>
              </a:rPr>
              <a:t>Hard Skills допоможуть вам пройти інтерв’ю, а ось Soft Skills допоможуть пройти інтерв’ю і зберегти роботу, або навіть створити свою власну компанію.</a:t>
            </a:r>
            <a:endParaRPr b="1"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26"/>
          <p:cNvPicPr preferRelativeResize="0"/>
          <p:nvPr/>
        </p:nvPicPr>
        <p:blipFill rotWithShape="1">
          <a:blip r:embed="rId3">
            <a:alphaModFix/>
          </a:blip>
          <a:srcRect b="10730" l="0" r="9090" t="0"/>
          <a:stretch/>
        </p:blipFill>
        <p:spPr>
          <a:xfrm>
            <a:off x="0" y="0"/>
            <a:ext cx="9144000" cy="5128826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6"/>
          <p:cNvSpPr txBox="1"/>
          <p:nvPr/>
        </p:nvSpPr>
        <p:spPr>
          <a:xfrm>
            <a:off x="522525" y="361650"/>
            <a:ext cx="7113900" cy="13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b="1" lang="uk" sz="4000">
                <a:highlight>
                  <a:srgbClr val="F1C232"/>
                </a:highlight>
                <a:latin typeface="Roboto"/>
                <a:ea typeface="Roboto"/>
                <a:cs typeface="Roboto"/>
                <a:sym typeface="Roboto"/>
              </a:rPr>
              <a:t>ДОПОМАГАЙТЕ</a:t>
            </a:r>
            <a:endParaRPr b="1" sz="4000">
              <a:highlight>
                <a:srgbClr val="F1C232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8" name="Google Shape;148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5650" y="184538"/>
            <a:ext cx="1062602" cy="273844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6"/>
          <p:cNvSpPr txBox="1"/>
          <p:nvPr/>
        </p:nvSpPr>
        <p:spPr>
          <a:xfrm>
            <a:off x="4761765" y="1100225"/>
            <a:ext cx="2775600" cy="14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uk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Hard skills - Професійні навички</a:t>
            </a:r>
            <a:endParaRPr b="0" i="0" sz="1800" u="none" cap="none" strike="noStrike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0" name="Google Shape;150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36163" y="3262637"/>
            <a:ext cx="1280103" cy="13082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 rot="10800000">
            <a:off x="3444368" y="1386635"/>
            <a:ext cx="1280103" cy="1308266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6"/>
          <p:cNvSpPr txBox="1"/>
          <p:nvPr/>
        </p:nvSpPr>
        <p:spPr>
          <a:xfrm>
            <a:off x="4860828" y="3593202"/>
            <a:ext cx="2775600" cy="14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uk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Soft skills - Універсальні </a:t>
            </a:r>
            <a:endParaRPr b="0" i="0" sz="1800" u="none" cap="none" strike="noStrike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Family medicine - Wikipedia" id="153" name="Google Shape;153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5600" y="1044775"/>
            <a:ext cx="2638725" cy="3958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27"/>
          <p:cNvPicPr preferRelativeResize="0"/>
          <p:nvPr/>
        </p:nvPicPr>
        <p:blipFill rotWithShape="1">
          <a:blip r:embed="rId3">
            <a:alphaModFix/>
          </a:blip>
          <a:srcRect b="10730" l="0" r="9090" t="0"/>
          <a:stretch/>
        </p:blipFill>
        <p:spPr>
          <a:xfrm>
            <a:off x="0" y="0"/>
            <a:ext cx="9144000" cy="5128826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7"/>
          <p:cNvSpPr txBox="1"/>
          <p:nvPr/>
        </p:nvSpPr>
        <p:spPr>
          <a:xfrm>
            <a:off x="522525" y="361650"/>
            <a:ext cx="7113900" cy="13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b="1" lang="uk" sz="4000">
                <a:highlight>
                  <a:srgbClr val="F1C232"/>
                </a:highlight>
                <a:latin typeface="Roboto"/>
                <a:ea typeface="Roboto"/>
                <a:cs typeface="Roboto"/>
                <a:sym typeface="Roboto"/>
              </a:rPr>
              <a:t>ДОПОМАГАЙТЕ</a:t>
            </a:r>
            <a:endParaRPr b="1" sz="4000">
              <a:highlight>
                <a:srgbClr val="F1C232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0" name="Google Shape;160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5650" y="184538"/>
            <a:ext cx="1062602" cy="273844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7"/>
          <p:cNvSpPr txBox="1"/>
          <p:nvPr/>
        </p:nvSpPr>
        <p:spPr>
          <a:xfrm>
            <a:off x="4761765" y="1100225"/>
            <a:ext cx="2775600" cy="14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uk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Hard skills - Професійні навички</a:t>
            </a:r>
            <a:endParaRPr b="0" i="0" sz="1800" u="none" cap="none" strike="noStrike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2" name="Google Shape;162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36163" y="3262637"/>
            <a:ext cx="1280103" cy="13082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 rot="10800000">
            <a:off x="3439418" y="1373485"/>
            <a:ext cx="1280103" cy="1308266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7"/>
          <p:cNvSpPr txBox="1"/>
          <p:nvPr/>
        </p:nvSpPr>
        <p:spPr>
          <a:xfrm>
            <a:off x="4860828" y="3593202"/>
            <a:ext cx="2775600" cy="14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uk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Soft skills - Універсальні </a:t>
            </a:r>
            <a:endParaRPr b="0" i="0" sz="1800" u="none" cap="none" strike="noStrike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How to Train to Join the Military, Police or Firefighter | Military.com" id="165" name="Google Shape;165;p27"/>
          <p:cNvPicPr preferRelativeResize="0"/>
          <p:nvPr/>
        </p:nvPicPr>
        <p:blipFill rotWithShape="1">
          <a:blip r:embed="rId6">
            <a:alphaModFix/>
          </a:blip>
          <a:srcRect b="0" l="0" r="43139" t="0"/>
          <a:stretch/>
        </p:blipFill>
        <p:spPr>
          <a:xfrm>
            <a:off x="173200" y="1189275"/>
            <a:ext cx="3069199" cy="3598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28"/>
          <p:cNvPicPr preferRelativeResize="0"/>
          <p:nvPr/>
        </p:nvPicPr>
        <p:blipFill rotWithShape="1">
          <a:blip r:embed="rId3">
            <a:alphaModFix/>
          </a:blip>
          <a:srcRect b="10730" l="0" r="9090" t="0"/>
          <a:stretch/>
        </p:blipFill>
        <p:spPr>
          <a:xfrm>
            <a:off x="0" y="0"/>
            <a:ext cx="9144000" cy="5128826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8"/>
          <p:cNvSpPr txBox="1"/>
          <p:nvPr/>
        </p:nvSpPr>
        <p:spPr>
          <a:xfrm>
            <a:off x="522525" y="361650"/>
            <a:ext cx="7113900" cy="13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b="1" lang="uk" sz="4000">
                <a:highlight>
                  <a:srgbClr val="F1C232"/>
                </a:highlight>
                <a:latin typeface="Roboto"/>
                <a:ea typeface="Roboto"/>
                <a:cs typeface="Roboto"/>
                <a:sym typeface="Roboto"/>
              </a:rPr>
              <a:t>ДЗ</a:t>
            </a:r>
            <a:endParaRPr b="1" sz="4000">
              <a:highlight>
                <a:srgbClr val="F1C232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2" name="Google Shape;172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5650" y="184538"/>
            <a:ext cx="1062602" cy="273844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8"/>
          <p:cNvSpPr txBox="1"/>
          <p:nvPr/>
        </p:nvSpPr>
        <p:spPr>
          <a:xfrm>
            <a:off x="4761765" y="1100225"/>
            <a:ext cx="2775600" cy="14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uk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Hard skills - Професійні навички</a:t>
            </a:r>
            <a:endParaRPr b="0" i="0" sz="1800" u="none" cap="none" strike="noStrike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4" name="Google Shape;174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0212" y="1564220"/>
            <a:ext cx="2005019" cy="29924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36163" y="3262637"/>
            <a:ext cx="1280103" cy="13082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 rot="10800000">
            <a:off x="3444368" y="1386635"/>
            <a:ext cx="1280103" cy="1308266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8"/>
          <p:cNvSpPr txBox="1"/>
          <p:nvPr/>
        </p:nvSpPr>
        <p:spPr>
          <a:xfrm>
            <a:off x="4860828" y="3593202"/>
            <a:ext cx="2775600" cy="14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uk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Soft skills - Універсальні </a:t>
            </a:r>
            <a:endParaRPr b="0" i="0" sz="1800" u="none" cap="none" strike="noStrike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Record Teacher Turnover Tied to Lack of Mental Health Training" id="178" name="Google Shape;178;p28"/>
          <p:cNvPicPr preferRelativeResize="0"/>
          <p:nvPr/>
        </p:nvPicPr>
        <p:blipFill rotWithShape="1">
          <a:blip r:embed="rId7">
            <a:alphaModFix/>
          </a:blip>
          <a:srcRect b="0" l="33583" r="24263" t="12141"/>
          <a:stretch/>
        </p:blipFill>
        <p:spPr>
          <a:xfrm>
            <a:off x="400825" y="1100225"/>
            <a:ext cx="2663800" cy="3696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29"/>
          <p:cNvPicPr preferRelativeResize="0"/>
          <p:nvPr/>
        </p:nvPicPr>
        <p:blipFill rotWithShape="1">
          <a:blip r:embed="rId3">
            <a:alphaModFix/>
          </a:blip>
          <a:srcRect b="10730" l="0" r="9090" t="0"/>
          <a:stretch/>
        </p:blipFill>
        <p:spPr>
          <a:xfrm>
            <a:off x="0" y="0"/>
            <a:ext cx="9144000" cy="5128826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9"/>
          <p:cNvSpPr txBox="1"/>
          <p:nvPr/>
        </p:nvSpPr>
        <p:spPr>
          <a:xfrm>
            <a:off x="522525" y="361650"/>
            <a:ext cx="7113900" cy="13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b="1" lang="uk" sz="4000">
                <a:highlight>
                  <a:srgbClr val="F1C232"/>
                </a:highlight>
                <a:latin typeface="Roboto"/>
                <a:ea typeface="Roboto"/>
                <a:cs typeface="Roboto"/>
                <a:sym typeface="Roboto"/>
              </a:rPr>
              <a:t>ДЗ</a:t>
            </a:r>
            <a:endParaRPr b="1" sz="4000">
              <a:highlight>
                <a:srgbClr val="F1C232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85" name="Google Shape;185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5650" y="184538"/>
            <a:ext cx="1062602" cy="273844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9"/>
          <p:cNvSpPr txBox="1"/>
          <p:nvPr/>
        </p:nvSpPr>
        <p:spPr>
          <a:xfrm>
            <a:off x="4761765" y="1100225"/>
            <a:ext cx="2775600" cy="14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uk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Hard skills - Професійні навички</a:t>
            </a:r>
            <a:endParaRPr b="0" i="0" sz="1800" u="none" cap="none" strike="noStrike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87" name="Google Shape;187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36163" y="3262637"/>
            <a:ext cx="1280103" cy="13082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 rot="10800000">
            <a:off x="3444368" y="1386635"/>
            <a:ext cx="1280103" cy="1308266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9"/>
          <p:cNvSpPr txBox="1"/>
          <p:nvPr/>
        </p:nvSpPr>
        <p:spPr>
          <a:xfrm>
            <a:off x="4860828" y="3593202"/>
            <a:ext cx="2775600" cy="14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uk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Soft skills - Універсальні </a:t>
            </a:r>
            <a:endParaRPr b="0" i="0" sz="1800" u="none" cap="none" strike="noStrike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What does a Computer Programmer Do? | Chegg Internships" id="190" name="Google Shape;190;p29"/>
          <p:cNvPicPr preferRelativeResize="0"/>
          <p:nvPr/>
        </p:nvPicPr>
        <p:blipFill rotWithShape="1">
          <a:blip r:embed="rId6">
            <a:alphaModFix/>
          </a:blip>
          <a:srcRect b="0" l="0" r="35558" t="0"/>
          <a:stretch/>
        </p:blipFill>
        <p:spPr>
          <a:xfrm>
            <a:off x="106700" y="1276000"/>
            <a:ext cx="3124250" cy="3228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7"/>
          <p:cNvPicPr preferRelativeResize="0"/>
          <p:nvPr/>
        </p:nvPicPr>
        <p:blipFill rotWithShape="1">
          <a:blip r:embed="rId3">
            <a:alphaModFix/>
          </a:blip>
          <a:srcRect b="43408" l="0" r="0" t="2586"/>
          <a:stretch/>
        </p:blipFill>
        <p:spPr>
          <a:xfrm>
            <a:off x="0" y="925763"/>
            <a:ext cx="9144006" cy="3291975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7"/>
          <p:cNvSpPr/>
          <p:nvPr/>
        </p:nvSpPr>
        <p:spPr>
          <a:xfrm>
            <a:off x="563333" y="1468013"/>
            <a:ext cx="7628700" cy="2207400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Google Shape;67;p17"/>
          <p:cNvSpPr/>
          <p:nvPr/>
        </p:nvSpPr>
        <p:spPr>
          <a:xfrm>
            <a:off x="1013445" y="1634490"/>
            <a:ext cx="6728400" cy="1874400"/>
          </a:xfrm>
          <a:prstGeom prst="rect">
            <a:avLst/>
          </a:prstGeom>
          <a:solidFill>
            <a:schemeClr val="lt1">
              <a:alpha val="89800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" name="Google Shape;68;p17"/>
          <p:cNvSpPr txBox="1"/>
          <p:nvPr/>
        </p:nvSpPr>
        <p:spPr>
          <a:xfrm>
            <a:off x="1412932" y="2361519"/>
            <a:ext cx="59295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3000"/>
              <a:buFont typeface="Arial"/>
              <a:buNone/>
            </a:pPr>
            <a:r>
              <a:rPr b="0" i="0" lang="uk" sz="3000" u="none" cap="none" strike="noStrik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Модуль </a:t>
            </a:r>
            <a:r>
              <a:rPr lang="uk" sz="3000">
                <a:latin typeface="Fira Sans"/>
                <a:ea typeface="Fira Sans"/>
                <a:cs typeface="Fira Sans"/>
                <a:sym typeface="Fira Sans"/>
              </a:rPr>
              <a:t>1</a:t>
            </a:r>
            <a:r>
              <a:rPr b="0" i="0" lang="uk" sz="3000" u="none" cap="none" strike="noStrik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:</a:t>
            </a:r>
            <a:r>
              <a:rPr lang="uk" sz="3000"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uk" sz="2800">
                <a:latin typeface="Fira Sans"/>
                <a:ea typeface="Fira Sans"/>
                <a:cs typeface="Fira Sans"/>
                <a:sym typeface="Fira Sans"/>
              </a:rPr>
              <a:t>СВІТ ІТ</a:t>
            </a:r>
            <a:endParaRPr b="0" i="0" sz="2800" u="none" cap="none" strike="noStrike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69" name="Google Shape;69;p17"/>
          <p:cNvSpPr txBox="1"/>
          <p:nvPr/>
        </p:nvSpPr>
        <p:spPr>
          <a:xfrm>
            <a:off x="1587250" y="2914875"/>
            <a:ext cx="5659200" cy="2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" sz="1500">
                <a:solidFill>
                  <a:schemeClr val="dk1"/>
                </a:solidFill>
              </a:rPr>
              <a:t>З чого складається професія</a:t>
            </a:r>
            <a:endParaRPr sz="19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0" name="Google Shape;70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46345" y="1857785"/>
            <a:ext cx="1062602" cy="2738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8"/>
          <p:cNvPicPr preferRelativeResize="0"/>
          <p:nvPr/>
        </p:nvPicPr>
        <p:blipFill rotWithShape="1">
          <a:blip r:embed="rId3">
            <a:alphaModFix/>
          </a:blip>
          <a:srcRect b="10730" l="0" r="9090" t="0"/>
          <a:stretch/>
        </p:blipFill>
        <p:spPr>
          <a:xfrm>
            <a:off x="0" y="0"/>
            <a:ext cx="9144000" cy="5128826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8"/>
          <p:cNvSpPr txBox="1"/>
          <p:nvPr/>
        </p:nvSpPr>
        <p:spPr>
          <a:xfrm>
            <a:off x="3040550" y="636250"/>
            <a:ext cx="1815000" cy="8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b="1" lang="uk" sz="4300">
                <a:solidFill>
                  <a:schemeClr val="lt1"/>
                </a:solidFill>
                <a:highlight>
                  <a:srgbClr val="F1C232"/>
                </a:highlight>
                <a:latin typeface="Roboto"/>
                <a:ea typeface="Roboto"/>
                <a:cs typeface="Roboto"/>
                <a:sym typeface="Roboto"/>
              </a:rPr>
              <a:t>УСПІХ</a:t>
            </a:r>
            <a:endParaRPr b="1" sz="4300">
              <a:solidFill>
                <a:schemeClr val="lt1"/>
              </a:solidFill>
              <a:highlight>
                <a:srgbClr val="F1C232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7" name="Google Shape;77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5650" y="184538"/>
            <a:ext cx="1062602" cy="273844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8"/>
          <p:cNvSpPr txBox="1"/>
          <p:nvPr/>
        </p:nvSpPr>
        <p:spPr>
          <a:xfrm>
            <a:off x="33475" y="3201300"/>
            <a:ext cx="9110400" cy="19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2600">
                <a:solidFill>
                  <a:schemeClr val="dk1"/>
                </a:solidFill>
                <a:highlight>
                  <a:srgbClr val="FFFFFF"/>
                </a:highlight>
              </a:rPr>
              <a:t>ЩО ЦЕ</a:t>
            </a:r>
            <a:endParaRPr b="1" sz="26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marR="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2600">
                <a:solidFill>
                  <a:schemeClr val="dk1"/>
                </a:solidFill>
                <a:highlight>
                  <a:srgbClr val="F1C232"/>
                </a:highlight>
                <a:latin typeface="Roboto"/>
                <a:ea typeface="Roboto"/>
                <a:cs typeface="Roboto"/>
                <a:sym typeface="Roboto"/>
              </a:rPr>
              <a:t>ДЕ ЙОГО ВЗЯТИ</a:t>
            </a:r>
            <a:endParaRPr b="1" sz="2600">
              <a:solidFill>
                <a:schemeClr val="dk1"/>
              </a:solidFill>
              <a:highlight>
                <a:srgbClr val="F1C232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26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СКІЛЬКИ ЙОГО ПОТРІБНО</a:t>
            </a:r>
            <a:endParaRPr b="1" sz="26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2600">
                <a:solidFill>
                  <a:schemeClr val="dk1"/>
                </a:solidFill>
                <a:highlight>
                  <a:srgbClr val="F1C232"/>
                </a:highlight>
                <a:latin typeface="Roboto"/>
                <a:ea typeface="Roboto"/>
                <a:cs typeface="Roboto"/>
                <a:sym typeface="Roboto"/>
              </a:rPr>
              <a:t>ЧИ ВІН ДЛЯ ВСІХ ОДНАКОВИЙ?</a:t>
            </a:r>
            <a:r>
              <a:rPr b="1" lang="uk" sz="2600">
                <a:solidFill>
                  <a:schemeClr val="dk1"/>
                </a:solidFill>
                <a:highlight>
                  <a:srgbClr val="F1C232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endParaRPr b="1" sz="2600">
              <a:solidFill>
                <a:schemeClr val="dk1"/>
              </a:solidFill>
              <a:highlight>
                <a:srgbClr val="F1C232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34290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34290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342900" marR="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120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Добиться успеха гифки, анимированные GIF изображения добиться успеха -  скачать гиф картинки на GIFER" id="79" name="Google Shape;79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66425" y="1385675"/>
            <a:ext cx="5592200" cy="267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9"/>
          <p:cNvPicPr preferRelativeResize="0"/>
          <p:nvPr/>
        </p:nvPicPr>
        <p:blipFill rotWithShape="1">
          <a:blip r:embed="rId3">
            <a:alphaModFix/>
          </a:blip>
          <a:srcRect b="10730" l="0" r="9090" t="0"/>
          <a:stretch/>
        </p:blipFill>
        <p:spPr>
          <a:xfrm>
            <a:off x="0" y="0"/>
            <a:ext cx="9170163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5650" y="184538"/>
            <a:ext cx="1062602" cy="273844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9"/>
          <p:cNvSpPr txBox="1"/>
          <p:nvPr/>
        </p:nvSpPr>
        <p:spPr>
          <a:xfrm>
            <a:off x="-107175" y="564125"/>
            <a:ext cx="8896200" cy="15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3429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3300">
                <a:solidFill>
                  <a:schemeClr val="dk1"/>
                </a:solidFill>
                <a:highlight>
                  <a:srgbClr val="F1C232"/>
                </a:highlight>
                <a:latin typeface="Roboto"/>
                <a:ea typeface="Roboto"/>
                <a:cs typeface="Roboto"/>
                <a:sym typeface="Roboto"/>
              </a:rPr>
              <a:t>УСПІХ В БУДЬ ЯКІЙ СПРАВІ СКЛАДАЄТЬСЯ З:</a:t>
            </a:r>
            <a:endParaRPr b="1" sz="3300">
              <a:solidFill>
                <a:schemeClr val="dk1"/>
              </a:solidFill>
              <a:highlight>
                <a:srgbClr val="F1C232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120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Jerax GIFs - Get the best GIF on GIPHY" id="87" name="Google Shape;87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62875" y="1748000"/>
            <a:ext cx="2388700" cy="238870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9"/>
          <p:cNvSpPr txBox="1"/>
          <p:nvPr/>
        </p:nvSpPr>
        <p:spPr>
          <a:xfrm>
            <a:off x="0" y="2202300"/>
            <a:ext cx="30273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3600">
                <a:solidFill>
                  <a:schemeClr val="lt1"/>
                </a:solidFill>
                <a:highlight>
                  <a:srgbClr val="F1C232"/>
                </a:highlight>
                <a:latin typeface="Roboto"/>
                <a:ea typeface="Roboto"/>
                <a:cs typeface="Roboto"/>
                <a:sym typeface="Roboto"/>
              </a:rPr>
              <a:t>SOFT SKILLS</a:t>
            </a:r>
            <a:endParaRPr b="1" sz="3600">
              <a:solidFill>
                <a:schemeClr val="lt1"/>
              </a:solidFill>
              <a:highlight>
                <a:srgbClr val="F1C232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9" name="Google Shape;89;p19"/>
          <p:cNvSpPr txBox="1"/>
          <p:nvPr/>
        </p:nvSpPr>
        <p:spPr>
          <a:xfrm>
            <a:off x="5567475" y="2249175"/>
            <a:ext cx="30273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3600">
                <a:solidFill>
                  <a:srgbClr val="F1C232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HARD</a:t>
            </a:r>
            <a:r>
              <a:rPr b="1" lang="uk" sz="3600">
                <a:solidFill>
                  <a:srgbClr val="F1C232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 SKILLS</a:t>
            </a:r>
            <a:endParaRPr b="1" sz="3600">
              <a:solidFill>
                <a:srgbClr val="F1C232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" name="Google Shape;94;p20"/>
          <p:cNvGrpSpPr/>
          <p:nvPr/>
        </p:nvGrpSpPr>
        <p:grpSpPr>
          <a:xfrm>
            <a:off x="-579100" y="1935500"/>
            <a:ext cx="9941900" cy="3208000"/>
            <a:chOff x="-579100" y="1935500"/>
            <a:chExt cx="9941900" cy="3208000"/>
          </a:xfrm>
        </p:grpSpPr>
        <p:pic>
          <p:nvPicPr>
            <p:cNvPr descr="GIFs" id="95" name="Google Shape;95;p20"/>
            <p:cNvPicPr preferRelativeResize="0"/>
            <p:nvPr/>
          </p:nvPicPr>
          <p:blipFill rotWithShape="1">
            <a:blip r:embed="rId3">
              <a:alphaModFix/>
            </a:blip>
            <a:srcRect b="0" l="29059" r="30557" t="12869"/>
            <a:stretch/>
          </p:blipFill>
          <p:spPr>
            <a:xfrm>
              <a:off x="3415600" y="1935500"/>
              <a:ext cx="1982400" cy="320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GIFs" id="96" name="Google Shape;96;p20"/>
            <p:cNvPicPr preferRelativeResize="0"/>
            <p:nvPr/>
          </p:nvPicPr>
          <p:blipFill rotWithShape="1">
            <a:blip r:embed="rId3">
              <a:alphaModFix/>
            </a:blip>
            <a:srcRect b="0" l="29059" r="30557" t="12869"/>
            <a:stretch/>
          </p:blipFill>
          <p:spPr>
            <a:xfrm>
              <a:off x="1418250" y="1935500"/>
              <a:ext cx="1982400" cy="320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GIFs" id="97" name="Google Shape;97;p20"/>
            <p:cNvPicPr preferRelativeResize="0"/>
            <p:nvPr/>
          </p:nvPicPr>
          <p:blipFill rotWithShape="1">
            <a:blip r:embed="rId3">
              <a:alphaModFix/>
            </a:blip>
            <a:srcRect b="0" l="29059" r="30557" t="12869"/>
            <a:stretch/>
          </p:blipFill>
          <p:spPr>
            <a:xfrm>
              <a:off x="5398000" y="1935500"/>
              <a:ext cx="1982400" cy="320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GIFs" id="98" name="Google Shape;98;p20"/>
            <p:cNvPicPr preferRelativeResize="0"/>
            <p:nvPr/>
          </p:nvPicPr>
          <p:blipFill rotWithShape="1">
            <a:blip r:embed="rId3">
              <a:alphaModFix/>
            </a:blip>
            <a:srcRect b="0" l="29059" r="30557" t="12869"/>
            <a:stretch/>
          </p:blipFill>
          <p:spPr>
            <a:xfrm>
              <a:off x="7380400" y="1935500"/>
              <a:ext cx="1982400" cy="320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GIFs" id="99" name="Google Shape;99;p20"/>
            <p:cNvPicPr preferRelativeResize="0"/>
            <p:nvPr/>
          </p:nvPicPr>
          <p:blipFill rotWithShape="1">
            <a:blip r:embed="rId3">
              <a:alphaModFix/>
            </a:blip>
            <a:srcRect b="0" l="29059" r="30557" t="12869"/>
            <a:stretch/>
          </p:blipFill>
          <p:spPr>
            <a:xfrm>
              <a:off x="-579100" y="1935500"/>
              <a:ext cx="1982400" cy="3208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00" name="Google Shape;100;p20"/>
          <p:cNvPicPr preferRelativeResize="0"/>
          <p:nvPr/>
        </p:nvPicPr>
        <p:blipFill rotWithShape="1">
          <a:blip r:embed="rId4">
            <a:alphaModFix/>
          </a:blip>
          <a:srcRect b="10730" l="0" r="9090" t="0"/>
          <a:stretch/>
        </p:blipFill>
        <p:spPr>
          <a:xfrm>
            <a:off x="0" y="0"/>
            <a:ext cx="9170163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55650" y="184538"/>
            <a:ext cx="1062602" cy="273844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0"/>
          <p:cNvSpPr txBox="1"/>
          <p:nvPr/>
        </p:nvSpPr>
        <p:spPr>
          <a:xfrm>
            <a:off x="-107175" y="564125"/>
            <a:ext cx="8896200" cy="15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3429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3300">
                <a:solidFill>
                  <a:schemeClr val="dk1"/>
                </a:solidFill>
                <a:highlight>
                  <a:srgbClr val="F1C232"/>
                </a:highlight>
                <a:latin typeface="Roboto"/>
                <a:ea typeface="Roboto"/>
                <a:cs typeface="Roboto"/>
                <a:sym typeface="Roboto"/>
              </a:rPr>
              <a:t>ТА ВАШОЇ </a:t>
            </a:r>
            <a:endParaRPr b="1" sz="3300">
              <a:solidFill>
                <a:schemeClr val="dk1"/>
              </a:solidFill>
              <a:highlight>
                <a:srgbClr val="F1C232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3429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4600">
                <a:solidFill>
                  <a:schemeClr val="dk1"/>
                </a:solidFill>
                <a:highlight>
                  <a:srgbClr val="F1C232"/>
                </a:highlight>
                <a:latin typeface="Roboto"/>
                <a:ea typeface="Roboto"/>
                <a:cs typeface="Roboto"/>
                <a:sym typeface="Roboto"/>
              </a:rPr>
              <a:t>OSOBYSTOSTI</a:t>
            </a:r>
            <a:endParaRPr b="1" sz="4600">
              <a:solidFill>
                <a:schemeClr val="dk1"/>
              </a:solidFill>
              <a:highlight>
                <a:srgbClr val="F1C232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120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21"/>
          <p:cNvPicPr preferRelativeResize="0"/>
          <p:nvPr/>
        </p:nvPicPr>
        <p:blipFill rotWithShape="1">
          <a:blip r:embed="rId3">
            <a:alphaModFix/>
          </a:blip>
          <a:srcRect b="10730" l="0" r="9090" t="0"/>
          <a:stretch/>
        </p:blipFill>
        <p:spPr>
          <a:xfrm>
            <a:off x="0" y="0"/>
            <a:ext cx="9170163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5650" y="184538"/>
            <a:ext cx="1062602" cy="273844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1"/>
          <p:cNvSpPr txBox="1"/>
          <p:nvPr/>
        </p:nvSpPr>
        <p:spPr>
          <a:xfrm>
            <a:off x="-107175" y="564125"/>
            <a:ext cx="8896200" cy="15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3429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3900">
                <a:solidFill>
                  <a:schemeClr val="dk1"/>
                </a:solidFill>
                <a:highlight>
                  <a:srgbClr val="F1C232"/>
                </a:highlight>
                <a:latin typeface="Roboto"/>
                <a:ea typeface="Roboto"/>
                <a:cs typeface="Roboto"/>
                <a:sym typeface="Roboto"/>
              </a:rPr>
              <a:t>ОСОБИСТІСТЬ</a:t>
            </a:r>
            <a:endParaRPr b="1" sz="3900">
              <a:solidFill>
                <a:schemeClr val="dk1"/>
              </a:solidFill>
              <a:highlight>
                <a:srgbClr val="F1C232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120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0" name="Google Shape;110;p21"/>
          <p:cNvSpPr txBox="1"/>
          <p:nvPr/>
        </p:nvSpPr>
        <p:spPr>
          <a:xfrm>
            <a:off x="0" y="1239000"/>
            <a:ext cx="9081600" cy="21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3200">
                <a:solidFill>
                  <a:schemeClr val="lt1"/>
                </a:solidFill>
                <a:highlight>
                  <a:srgbClr val="F1C232"/>
                </a:highlight>
                <a:latin typeface="Roboto"/>
                <a:ea typeface="Roboto"/>
                <a:cs typeface="Roboto"/>
                <a:sym typeface="Roboto"/>
              </a:rPr>
              <a:t>ВСЕ, ЩО РОБИТЬ НАС НАМИ</a:t>
            </a:r>
            <a:endParaRPr b="1" sz="3200">
              <a:solidFill>
                <a:schemeClr val="lt1"/>
              </a:solidFill>
              <a:highlight>
                <a:srgbClr val="F1C232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32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ЗАХОПЛЕННЯМОТИВАЦІЯЦІЛІПЕРЕЖИТИЙДОСВІДПРИГОДИДРУЗІЕМОЦІЇРИСИХАРАКТЕРУВПОДОБАННЯ</a:t>
            </a:r>
            <a:endParaRPr b="1" sz="32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22"/>
          <p:cNvPicPr preferRelativeResize="0"/>
          <p:nvPr/>
        </p:nvPicPr>
        <p:blipFill rotWithShape="1">
          <a:blip r:embed="rId3">
            <a:alphaModFix/>
          </a:blip>
          <a:srcRect b="9006" l="5027" r="16534" t="912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5650" y="184538"/>
            <a:ext cx="1062602" cy="273844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22"/>
          <p:cNvSpPr txBox="1"/>
          <p:nvPr/>
        </p:nvSpPr>
        <p:spPr>
          <a:xfrm>
            <a:off x="4264819" y="1280325"/>
            <a:ext cx="4290600" cy="34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4500">
                <a:solidFill>
                  <a:srgbClr val="FFFFFF"/>
                </a:solidFill>
                <a:highlight>
                  <a:srgbClr val="F1C232"/>
                </a:highlight>
                <a:latin typeface="Comfortaa"/>
                <a:ea typeface="Comfortaa"/>
                <a:cs typeface="Comfortaa"/>
                <a:sym typeface="Comfortaa"/>
              </a:rPr>
              <a:t>М’ЯКІ-ЦЕ ЯКІ</a:t>
            </a:r>
            <a:endParaRPr b="1" sz="4500">
              <a:solidFill>
                <a:srgbClr val="FFFFFF"/>
              </a:solidFill>
              <a:highlight>
                <a:srgbClr val="F1C232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1900">
                <a:solidFill>
                  <a:schemeClr val="dk1"/>
                </a:solidFill>
              </a:rPr>
              <a:t>Soft Skills – це хороші манери і риси особистості, необхідні для взаємодії з іншими людьми і побудови з цими людьми хороших відносин</a:t>
            </a:r>
            <a:r>
              <a:rPr lang="uk" sz="1900">
                <a:solidFill>
                  <a:schemeClr val="dk1"/>
                </a:solidFill>
              </a:rPr>
              <a:t>.</a:t>
            </a:r>
            <a:endParaRPr sz="1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FFFFFF"/>
              </a:solidFill>
              <a:highlight>
                <a:srgbClr val="F1C232"/>
              </a:highlight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18" name="Google Shape;118;p22"/>
          <p:cNvPicPr preferRelativeResize="0"/>
          <p:nvPr/>
        </p:nvPicPr>
        <p:blipFill rotWithShape="1">
          <a:blip r:embed="rId5">
            <a:alphaModFix/>
          </a:blip>
          <a:srcRect b="18194" l="37579" r="35389" t="33887"/>
          <a:stretch/>
        </p:blipFill>
        <p:spPr>
          <a:xfrm>
            <a:off x="207169" y="646416"/>
            <a:ext cx="4057651" cy="40459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308074"/>
            <a:ext cx="9144000" cy="481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3"/>
          <p:cNvPicPr preferRelativeResize="0"/>
          <p:nvPr/>
        </p:nvPicPr>
        <p:blipFill rotWithShape="1">
          <a:blip r:embed="rId4">
            <a:alphaModFix/>
          </a:blip>
          <a:srcRect b="10730" l="0" r="9090" t="0"/>
          <a:stretch/>
        </p:blipFill>
        <p:spPr>
          <a:xfrm>
            <a:off x="0" y="0"/>
            <a:ext cx="9170163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55650" y="184538"/>
            <a:ext cx="1062602" cy="2738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24"/>
          <p:cNvPicPr preferRelativeResize="0"/>
          <p:nvPr/>
        </p:nvPicPr>
        <p:blipFill rotWithShape="1">
          <a:blip r:embed="rId3">
            <a:alphaModFix/>
          </a:blip>
          <a:srcRect b="9006" l="5027" r="16534" t="912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5650" y="184538"/>
            <a:ext cx="1062602" cy="273844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4"/>
          <p:cNvSpPr txBox="1"/>
          <p:nvPr/>
        </p:nvSpPr>
        <p:spPr>
          <a:xfrm>
            <a:off x="4264819" y="947288"/>
            <a:ext cx="4290600" cy="37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2700">
                <a:solidFill>
                  <a:srgbClr val="FFFFFF"/>
                </a:solidFill>
                <a:highlight>
                  <a:srgbClr val="F1C232"/>
                </a:highlight>
                <a:latin typeface="Comfortaa"/>
                <a:ea typeface="Comfortaa"/>
                <a:cs typeface="Comfortaa"/>
                <a:sym typeface="Comfortaa"/>
              </a:rPr>
              <a:t>А ВОНИ НАМ ТРЕБА?</a:t>
            </a:r>
            <a:endParaRPr b="1" sz="2700">
              <a:solidFill>
                <a:srgbClr val="FFFFFF"/>
              </a:solidFill>
              <a:highlight>
                <a:srgbClr val="F1C232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1800">
                <a:solidFill>
                  <a:schemeClr val="dk1"/>
                </a:solidFill>
              </a:rPr>
              <a:t>В сучасному світі, де машини все більше з’являються в нашому житті, нам потрібно розвивати в собі те, що машинам не підвласне. Це і є м’які навички. Це те, що машинам не зрозуміти і не “порахувати”. </a:t>
            </a:r>
            <a:endParaRPr b="1" sz="1800">
              <a:solidFill>
                <a:srgbClr val="FFFFFF"/>
              </a:solidFill>
              <a:highlight>
                <a:srgbClr val="F1C232"/>
              </a:highlight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33" name="Google Shape;133;p24"/>
          <p:cNvPicPr preferRelativeResize="0"/>
          <p:nvPr/>
        </p:nvPicPr>
        <p:blipFill rotWithShape="1">
          <a:blip r:embed="rId5">
            <a:alphaModFix/>
          </a:blip>
          <a:srcRect b="0" l="18068" r="24951" t="0"/>
          <a:stretch/>
        </p:blipFill>
        <p:spPr>
          <a:xfrm>
            <a:off x="96206" y="606919"/>
            <a:ext cx="3589350" cy="4409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